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3"/>
  </p:notesMasterIdLst>
  <p:sldIdLst>
    <p:sldId id="257" r:id="rId2"/>
    <p:sldId id="258" r:id="rId3"/>
    <p:sldId id="259" r:id="rId4"/>
    <p:sldId id="263" r:id="rId5"/>
    <p:sldId id="266" r:id="rId6"/>
    <p:sldId id="265" r:id="rId7"/>
    <p:sldId id="271" r:id="rId8"/>
    <p:sldId id="268" r:id="rId9"/>
    <p:sldId id="274" r:id="rId10"/>
    <p:sldId id="276" r:id="rId11"/>
    <p:sldId id="277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46" y="-10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EE328-8DFB-4E7C-9110-1DFD7D932A47}" type="datetimeFigureOut">
              <a:rPr lang="es-MX" smtClean="0"/>
              <a:t>20/12/2019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224FB-B076-4443-9F50-E482C4313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925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224FB-B076-4443-9F50-E482C4313823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758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482F-AFEF-477A-B8DB-A09CA544C52B}" type="datetimeFigureOut">
              <a:rPr lang="es-MX" smtClean="0"/>
              <a:t>20/12/2019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360F-AE08-41AD-A28D-5768DCF40B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11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482F-AFEF-477A-B8DB-A09CA544C52B}" type="datetimeFigureOut">
              <a:rPr lang="es-MX" smtClean="0"/>
              <a:t>20/12/2019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360F-AE08-41AD-A28D-5768DCF40B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853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482F-AFEF-477A-B8DB-A09CA544C52B}" type="datetimeFigureOut">
              <a:rPr lang="es-MX" smtClean="0"/>
              <a:t>20/12/2019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360F-AE08-41AD-A28D-5768DCF40B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7557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482F-AFEF-477A-B8DB-A09CA544C52B}" type="datetimeFigureOut">
              <a:rPr lang="es-MX" smtClean="0"/>
              <a:t>20/12/2019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360F-AE08-41AD-A28D-5768DCF40B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4699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482F-AFEF-477A-B8DB-A09CA544C52B}" type="datetimeFigureOut">
              <a:rPr lang="es-MX" smtClean="0"/>
              <a:t>20/12/2019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360F-AE08-41AD-A28D-5768DCF40B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8989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482F-AFEF-477A-B8DB-A09CA544C52B}" type="datetimeFigureOut">
              <a:rPr lang="es-MX" smtClean="0"/>
              <a:t>20/12/2019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360F-AE08-41AD-A28D-5768DCF40B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073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482F-AFEF-477A-B8DB-A09CA544C52B}" type="datetimeFigureOut">
              <a:rPr lang="es-MX" smtClean="0"/>
              <a:t>20/12/2019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360F-AE08-41AD-A28D-5768DCF40B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280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482F-AFEF-477A-B8DB-A09CA544C52B}" type="datetimeFigureOut">
              <a:rPr lang="es-MX" smtClean="0"/>
              <a:t>20/12/2019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360F-AE08-41AD-A28D-5768DCF40B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471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482F-AFEF-477A-B8DB-A09CA544C52B}" type="datetimeFigureOut">
              <a:rPr lang="es-MX" smtClean="0"/>
              <a:t>20/12/2019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360F-AE08-41AD-A28D-5768DCF40B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876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482F-AFEF-477A-B8DB-A09CA544C52B}" type="datetimeFigureOut">
              <a:rPr lang="es-MX" smtClean="0"/>
              <a:t>20/12/2019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360F-AE08-41AD-A28D-5768DCF40B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931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482F-AFEF-477A-B8DB-A09CA544C52B}" type="datetimeFigureOut">
              <a:rPr lang="es-MX" smtClean="0"/>
              <a:t>20/12/2019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360F-AE08-41AD-A28D-5768DCF40B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494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482F-AFEF-477A-B8DB-A09CA544C52B}" type="datetimeFigureOut">
              <a:rPr lang="es-MX" smtClean="0"/>
              <a:t>20/12/2019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360F-AE08-41AD-A28D-5768DCF40B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226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482F-AFEF-477A-B8DB-A09CA544C52B}" type="datetimeFigureOut">
              <a:rPr lang="es-MX" smtClean="0"/>
              <a:t>20/12/2019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360F-AE08-41AD-A28D-5768DCF40B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185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858C482F-AFEF-477A-B8DB-A09CA544C52B}" type="datetimeFigureOut">
              <a:rPr lang="es-MX" smtClean="0"/>
              <a:t>20/12/2019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F27F360F-AE08-41AD-A28D-5768DCF40B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613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58C482F-AFEF-477A-B8DB-A09CA544C52B}" type="datetimeFigureOut">
              <a:rPr lang="es-MX" smtClean="0"/>
              <a:t>20/12/2019</a:t>
            </a:fld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27F360F-AE08-41AD-A28D-5768DCF40B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85329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50" y="548679"/>
            <a:ext cx="8328138" cy="4339741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3727" y="1691680"/>
            <a:ext cx="8229600" cy="187526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sz="2600" b="1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Innovando </a:t>
            </a:r>
            <a:r>
              <a:rPr lang="es-MX" sz="2600" b="1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con</a:t>
            </a:r>
            <a:r>
              <a:rPr lang="es-MX" sz="2600" b="1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 </a:t>
            </a:r>
            <a:r>
              <a:rPr lang="es-MX" sz="2600" b="1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base a las necesidades escolares </a:t>
            </a:r>
          </a:p>
          <a:p>
            <a:pPr marL="0" indent="0" algn="ctr">
              <a:buNone/>
            </a:pPr>
            <a:r>
              <a:rPr lang="es-MX" sz="2600" b="1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de las escuelas secundarias en la Zona Escolar 8Z </a:t>
            </a:r>
          </a:p>
          <a:p>
            <a:pPr marL="0" indent="0" algn="ctr">
              <a:buNone/>
            </a:pPr>
            <a:r>
              <a:rPr lang="es-MX" sz="2600" b="1" dirty="0" smtClean="0">
                <a:latin typeface="Gungsuh" panose="02030600000101010101" pitchFamily="18" charset="-127"/>
                <a:ea typeface="Gungsuh" panose="02030600000101010101" pitchFamily="18" charset="-127"/>
              </a:rPr>
              <a:t>    Año Escolar 2019-2020</a:t>
            </a:r>
          </a:p>
          <a:p>
            <a:pPr marL="0" indent="0" algn="ctr">
              <a:buNone/>
            </a:pPr>
            <a:endParaRPr lang="es-MX" b="1" dirty="0" smtClean="0"/>
          </a:p>
          <a:p>
            <a:pPr marL="0" indent="0" algn="ctr">
              <a:buNone/>
            </a:pPr>
            <a:endParaRPr lang="es-MX" b="1" dirty="0"/>
          </a:p>
        </p:txBody>
      </p:sp>
      <p:sp>
        <p:nvSpPr>
          <p:cNvPr id="6" name="Rectángulo 5"/>
          <p:cNvSpPr/>
          <p:nvPr/>
        </p:nvSpPr>
        <p:spPr>
          <a:xfrm>
            <a:off x="4125144" y="53464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MX" b="1" dirty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es-MX" b="1" dirty="0" err="1">
                <a:solidFill>
                  <a:schemeClr val="bg1">
                    <a:lumMod val="25000"/>
                  </a:schemeClr>
                </a:solidFill>
              </a:rPr>
              <a:t>Profra</a:t>
            </a:r>
            <a:r>
              <a:rPr lang="es-MX" b="1" dirty="0">
                <a:solidFill>
                  <a:schemeClr val="bg1">
                    <a:lumMod val="25000"/>
                  </a:schemeClr>
                </a:solidFill>
              </a:rPr>
              <a:t>. Dora María Aguilar </a:t>
            </a:r>
            <a:r>
              <a:rPr lang="es-MX" b="1" dirty="0" err="1">
                <a:solidFill>
                  <a:schemeClr val="bg1">
                    <a:lumMod val="25000"/>
                  </a:schemeClr>
                </a:solidFill>
              </a:rPr>
              <a:t>Gorozabe</a:t>
            </a:r>
            <a:endParaRPr lang="es-MX" b="1" dirty="0">
              <a:solidFill>
                <a:schemeClr val="bg1">
                  <a:lumMod val="25000"/>
                </a:schemeClr>
              </a:solidFill>
            </a:endParaRPr>
          </a:p>
          <a:p>
            <a:pPr algn="r"/>
            <a:r>
              <a:rPr lang="es-MX" b="1" dirty="0">
                <a:solidFill>
                  <a:schemeClr val="bg1">
                    <a:lumMod val="25000"/>
                  </a:schemeClr>
                </a:solidFill>
              </a:rPr>
              <a:t>              Supervisora</a:t>
            </a:r>
          </a:p>
          <a:p>
            <a:pPr algn="ctr"/>
            <a:r>
              <a:rPr lang="es-MX" dirty="0"/>
              <a:t>    22</a:t>
            </a:r>
          </a:p>
        </p:txBody>
      </p:sp>
    </p:spTree>
    <p:extLst>
      <p:ext uri="{BB962C8B-B14F-4D97-AF65-F5344CB8AC3E}">
        <p14:creationId xmlns:p14="http://schemas.microsoft.com/office/powerpoint/2010/main" val="388298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Liderazgo Académico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1400" dirty="0" smtClean="0">
                <a:solidFill>
                  <a:schemeClr val="bg1">
                    <a:lumMod val="25000"/>
                  </a:schemeClr>
                </a:solidFill>
              </a:rPr>
              <a:t>El tema del liderazgo académico de los directores lo trabajaremos por parte de la supervisión, sustentados en el Diplomado: Una Gestión directiva Centrada en el Aprendizaje.</a:t>
            </a:r>
          </a:p>
          <a:p>
            <a:pPr marL="0" indent="0" algn="just">
              <a:buNone/>
            </a:pPr>
            <a:endParaRPr lang="es-MX" sz="1400" dirty="0" smtClean="0">
              <a:solidFill>
                <a:schemeClr val="bg1">
                  <a:lumMod val="25000"/>
                </a:schemeClr>
              </a:solidFill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MX" sz="1400" b="1" dirty="0" smtClean="0">
                <a:solidFill>
                  <a:schemeClr val="bg1">
                    <a:lumMod val="25000"/>
                  </a:schemeClr>
                </a:solidFill>
              </a:rPr>
              <a:t>Módulo </a:t>
            </a:r>
            <a:r>
              <a:rPr lang="es-MX" sz="1400" b="1" dirty="0">
                <a:solidFill>
                  <a:schemeClr val="bg1">
                    <a:lumMod val="25000"/>
                  </a:schemeClr>
                </a:solidFill>
              </a:rPr>
              <a:t>2, ¿Qué se espera hoy de los directores escolares? 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MX" sz="1400" b="1" dirty="0">
                <a:solidFill>
                  <a:schemeClr val="bg1">
                    <a:lumMod val="25000"/>
                  </a:schemeClr>
                </a:solidFill>
              </a:rPr>
              <a:t>Módulo 6, Un Director que asesora y acompaña al colectivo docente en la mejora de los aprendizajes de los alumnos.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MX" sz="1400" b="1" dirty="0">
                <a:solidFill>
                  <a:schemeClr val="bg1">
                    <a:lumMod val="25000"/>
                  </a:schemeClr>
                </a:solidFill>
              </a:rPr>
              <a:t>Módulo 9, Las habilidades básicas para la función directiva: uso del tiempo y toma de decisiones</a:t>
            </a:r>
          </a:p>
          <a:p>
            <a:pPr marL="0" indent="0" algn="just">
              <a:buNone/>
            </a:pPr>
            <a:r>
              <a:rPr lang="es-MX" sz="1400" b="1" dirty="0">
                <a:solidFill>
                  <a:schemeClr val="bg1">
                    <a:lumMod val="25000"/>
                  </a:schemeClr>
                </a:solidFill>
              </a:rPr>
              <a:t>                                                   </a:t>
            </a:r>
          </a:p>
          <a:p>
            <a:pPr marL="0" indent="0" algn="just">
              <a:buNone/>
            </a:pPr>
            <a:r>
              <a:rPr lang="es-MX" sz="1400" b="1" dirty="0" smtClean="0"/>
              <a:t>         </a:t>
            </a:r>
            <a:endParaRPr lang="es-MX" sz="14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116632"/>
            <a:ext cx="2409825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76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Acciones, seguimiento, evaluación.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1400" dirty="0" smtClean="0">
                <a:solidFill>
                  <a:schemeClr val="bg1">
                    <a:lumMod val="25000"/>
                  </a:schemeClr>
                </a:solidFill>
              </a:rPr>
              <a:t>Trabajaremos con estas acciones en el periodo de septiembre-diciembre del presente año escolar, e iniciaremos con tres actividades contundentes de enero-mayo, </a:t>
            </a:r>
            <a:r>
              <a:rPr lang="es-MX" sz="1400" b="1" dirty="0" smtClean="0">
                <a:solidFill>
                  <a:schemeClr val="bg1">
                    <a:lumMod val="25000"/>
                  </a:schemeClr>
                </a:solidFill>
              </a:rPr>
              <a:t>teniendo como objetivo la mejora en el aprendizaje de todos los alumnos y como resultado: menor número de alumnos que adeuden materias</a:t>
            </a:r>
            <a:r>
              <a:rPr lang="es-MX" sz="1400" dirty="0" smtClean="0">
                <a:solidFill>
                  <a:schemeClr val="bg1">
                    <a:lumMod val="25000"/>
                  </a:schemeClr>
                </a:solidFill>
              </a:rPr>
              <a:t>.</a:t>
            </a:r>
          </a:p>
          <a:p>
            <a:pPr algn="just"/>
            <a:r>
              <a:rPr lang="es-MX" sz="1400" dirty="0">
                <a:solidFill>
                  <a:schemeClr val="bg1">
                    <a:lumMod val="25000"/>
                  </a:schemeClr>
                </a:solidFill>
              </a:rPr>
              <a:t>Habrá un seguimiento por parte de la Supervisión y los ATP´S para que realmente los profesores y los directivos implemente en sus escuelas esta modalidad de trabajo</a:t>
            </a:r>
            <a:r>
              <a:rPr lang="es-MX" sz="1400" dirty="0" smtClean="0">
                <a:solidFill>
                  <a:schemeClr val="bg1">
                    <a:lumMod val="25000"/>
                  </a:schemeClr>
                </a:solidFill>
              </a:rPr>
              <a:t>.</a:t>
            </a:r>
          </a:p>
          <a:p>
            <a:pPr algn="just"/>
            <a:r>
              <a:rPr lang="es-MX" sz="1400" dirty="0">
                <a:solidFill>
                  <a:schemeClr val="bg1">
                    <a:lumMod val="25000"/>
                  </a:schemeClr>
                </a:solidFill>
              </a:rPr>
              <a:t>Realizaremos una evaluación del trabajo que se lleve a cabo en cada una de las escuelas y de la zona  escolar en general y tomar decisiones de acuerdo a los resultados.</a:t>
            </a:r>
          </a:p>
          <a:p>
            <a:endParaRPr lang="es-MX" sz="1400" dirty="0">
              <a:solidFill>
                <a:schemeClr val="bg1">
                  <a:lumMod val="25000"/>
                </a:schemeClr>
              </a:solidFill>
            </a:endParaRPr>
          </a:p>
          <a:p>
            <a:pPr algn="just"/>
            <a:endParaRPr lang="es-MX" sz="1400" dirty="0">
              <a:solidFill>
                <a:schemeClr val="bg1">
                  <a:lumMod val="25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88" y="116632"/>
            <a:ext cx="1512168" cy="161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4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Presentación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09997" y="1844824"/>
            <a:ext cx="7524003" cy="36365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1400" dirty="0" smtClean="0">
                <a:solidFill>
                  <a:schemeClr val="bg1">
                    <a:lumMod val="25000"/>
                  </a:schemeClr>
                </a:solidFill>
              </a:rPr>
              <a:t>Con la finalidad de ofrecer a  las escuelas secundarias de la Zona Escolar 8Z, un apoyo que responda a </a:t>
            </a:r>
            <a:r>
              <a:rPr lang="es-MX" sz="1400" b="1" dirty="0" smtClean="0">
                <a:solidFill>
                  <a:schemeClr val="bg1">
                    <a:lumMod val="25000"/>
                  </a:schemeClr>
                </a:solidFill>
              </a:rPr>
              <a:t>las verdaderas necesidades académicas </a:t>
            </a:r>
            <a:r>
              <a:rPr lang="es-MX" sz="1400" dirty="0" smtClean="0">
                <a:solidFill>
                  <a:schemeClr val="bg1">
                    <a:lumMod val="25000"/>
                  </a:schemeClr>
                </a:solidFill>
              </a:rPr>
              <a:t>en algunos aspectos que conforman el trabajo escolar; hemos tomado el acuerdo por parte de la Supervisión escolar y los ATP’S, de realizar </a:t>
            </a:r>
            <a:r>
              <a:rPr lang="es-MX" sz="1400" dirty="0" smtClean="0">
                <a:solidFill>
                  <a:schemeClr val="bg1">
                    <a:lumMod val="25000"/>
                  </a:schemeClr>
                </a:solidFill>
              </a:rPr>
              <a:t>actividades que </a:t>
            </a:r>
            <a:r>
              <a:rPr lang="es-MX" sz="1400" dirty="0" smtClean="0">
                <a:solidFill>
                  <a:schemeClr val="bg1">
                    <a:lumMod val="25000"/>
                  </a:schemeClr>
                </a:solidFill>
              </a:rPr>
              <a:t>impacte en el trabajo que llevan a cabo el profesor, los directivos y los Coordinadores académicos en cada una de las escuelas que están bajo nuestra responsabilidad</a:t>
            </a:r>
            <a:r>
              <a:rPr lang="es-MX" sz="1400" dirty="0">
                <a:solidFill>
                  <a:schemeClr val="bg1">
                    <a:lumMod val="25000"/>
                  </a:schemeClr>
                </a:solidFill>
              </a:rPr>
              <a:t>;</a:t>
            </a:r>
            <a:r>
              <a:rPr lang="es-MX" sz="1400" dirty="0" smtClean="0">
                <a:solidFill>
                  <a:schemeClr val="bg1">
                    <a:lumMod val="25000"/>
                  </a:schemeClr>
                </a:solidFill>
              </a:rPr>
              <a:t> siempre pensando en el beneficio de todos los alumnos y alumnas y </a:t>
            </a:r>
            <a:r>
              <a:rPr lang="es-MX" sz="1400" b="1" dirty="0" smtClean="0">
                <a:solidFill>
                  <a:schemeClr val="bg1">
                    <a:lumMod val="25000"/>
                  </a:schemeClr>
                </a:solidFill>
              </a:rPr>
              <a:t>contribuir a la Mejora continua de toda</a:t>
            </a:r>
            <a:r>
              <a:rPr lang="es-MX" sz="1400" dirty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es-MX" sz="1400" b="1" dirty="0" smtClean="0">
                <a:solidFill>
                  <a:schemeClr val="bg1">
                    <a:lumMod val="25000"/>
                  </a:schemeClr>
                </a:solidFill>
              </a:rPr>
              <a:t>las escuelas. </a:t>
            </a:r>
          </a:p>
        </p:txBody>
      </p:sp>
    </p:spTree>
    <p:extLst>
      <p:ext uri="{BB962C8B-B14F-4D97-AF65-F5344CB8AC3E}">
        <p14:creationId xmlns:p14="http://schemas.microsoft.com/office/powerpoint/2010/main" val="313753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JUSTIFICACIÓN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7522" y="2924944"/>
            <a:ext cx="8568952" cy="363651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MX" sz="1200" dirty="0" smtClean="0">
                <a:solidFill>
                  <a:schemeClr val="bg1">
                    <a:lumMod val="25000"/>
                  </a:schemeClr>
                </a:solidFill>
              </a:rPr>
              <a:t>El trabajo de los Asesores Técnicos Pedagógicos que están asignados a esta supervisión para </a:t>
            </a:r>
            <a:r>
              <a:rPr lang="es-MX" sz="1200" dirty="0">
                <a:solidFill>
                  <a:schemeClr val="bg1">
                    <a:lumMod val="25000"/>
                  </a:schemeClr>
                </a:solidFill>
              </a:rPr>
              <a:t>q</a:t>
            </a:r>
            <a:r>
              <a:rPr lang="es-MX" sz="1200" dirty="0" smtClean="0">
                <a:solidFill>
                  <a:schemeClr val="bg1">
                    <a:lumMod val="25000"/>
                  </a:schemeClr>
                </a:solidFill>
              </a:rPr>
              <a:t>ue brinden el apoyo, la asesoría, el acompañamiento y orientaciones a los profesores en las escuelas, consiste en acudir  directamente a las aulas a realizar las observaciones técnico-pedagógicas bajo un guión de observación de clase, posteriormente  deberán hacer las recomendaciones  pertinentes para que los profesores a su vez, hagan las modificaciones a su planeación y enriquezcan las practicas docentes y los aprendizajes de los alumnos.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200" dirty="0">
                <a:solidFill>
                  <a:schemeClr val="bg1">
                    <a:lumMod val="25000"/>
                  </a:schemeClr>
                </a:solidFill>
              </a:rPr>
              <a:t>Después de revisar el proceso y resultado del  trabajo en el aula, nos hemos dado cuenta que no se refleja en el hacer de la mayoría de los maestros  ni en los aprendizajes de los alumnos;  lo ponen en práctica en cuanto se hace la  recomendación; pero pronto vuelven a la rutina, y cuando el ATP regresa, los profesores nuevamente están con la misma práctica docente</a:t>
            </a:r>
            <a:r>
              <a:rPr lang="es-MX" sz="1200" dirty="0" smtClean="0">
                <a:solidFill>
                  <a:schemeClr val="bg1">
                    <a:lumMod val="25000"/>
                  </a:schemeClr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200" dirty="0" smtClean="0">
                <a:solidFill>
                  <a:schemeClr val="bg1">
                    <a:lumMod val="25000"/>
                  </a:schemeClr>
                </a:solidFill>
              </a:rPr>
              <a:t>Por </a:t>
            </a:r>
            <a:r>
              <a:rPr lang="es-MX" sz="1200" dirty="0">
                <a:solidFill>
                  <a:schemeClr val="bg1">
                    <a:lumMod val="25000"/>
                  </a:schemeClr>
                </a:solidFill>
              </a:rPr>
              <a:t>tal motivo, se ha planeado trabajar de diferente manera desde la supervisión y ATP´S, hacia los profesores que están  en las aulas.</a:t>
            </a:r>
            <a:r>
              <a:rPr lang="es-MX" sz="1200" b="1" dirty="0">
                <a:solidFill>
                  <a:schemeClr val="bg1">
                    <a:lumMod val="25000"/>
                  </a:schemeClr>
                </a:solidFill>
              </a:rPr>
              <a:t> Hemos llegado a la conclusión que se necesita enseñarles a realizar el trabajo de manera que impacte en sus formas de enseñanza y en el </a:t>
            </a:r>
            <a:r>
              <a:rPr lang="es-MX" sz="1200" b="1" i="1" dirty="0">
                <a:solidFill>
                  <a:schemeClr val="bg1">
                    <a:lumMod val="25000"/>
                  </a:schemeClr>
                </a:solidFill>
              </a:rPr>
              <a:t>aprendizajes de los alumnos, por medio de estrategias contundentes que realmente sean efectivas en el aula.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200" b="1" i="1" dirty="0">
                <a:solidFill>
                  <a:schemeClr val="bg1">
                    <a:lumMod val="25000"/>
                  </a:schemeClr>
                </a:solidFill>
              </a:rPr>
              <a:t>«No me des un pez, enséñame a pescar; si me das un pez comeré una vez, si me enseñas a pescar comeré toda la vida» </a:t>
            </a:r>
            <a:endParaRPr lang="es-MX" sz="1200" b="1" i="1" dirty="0" smtClean="0">
              <a:solidFill>
                <a:schemeClr val="bg1">
                  <a:lumMod val="2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200" dirty="0">
                <a:solidFill>
                  <a:schemeClr val="bg1">
                    <a:lumMod val="25000"/>
                  </a:schemeClr>
                </a:solidFill>
              </a:rPr>
              <a:t>Desde la Supervisión el trabajo que se tendrá </a:t>
            </a:r>
            <a:r>
              <a:rPr lang="es-MX" sz="1200" b="1" dirty="0">
                <a:solidFill>
                  <a:schemeClr val="bg1">
                    <a:lumMod val="25000"/>
                  </a:schemeClr>
                </a:solidFill>
              </a:rPr>
              <a:t>que llevar a efecto será el rescatar y lograr que se haga efectivo el liderazgo académico de los directivos y los coordinadores académicos,  </a:t>
            </a:r>
            <a:r>
              <a:rPr lang="es-MX" sz="1200" dirty="0">
                <a:solidFill>
                  <a:schemeClr val="bg1">
                    <a:lumMod val="25000"/>
                  </a:schemeClr>
                </a:solidFill>
              </a:rPr>
              <a:t>a ellos les corresponderá involucrarse en todas las formas de trabajar </a:t>
            </a:r>
            <a:r>
              <a:rPr lang="es-MX" sz="1200" b="1" dirty="0">
                <a:solidFill>
                  <a:schemeClr val="bg1">
                    <a:lumMod val="25000"/>
                  </a:schemeClr>
                </a:solidFill>
              </a:rPr>
              <a:t>que se les </a:t>
            </a:r>
            <a:r>
              <a:rPr lang="es-MX" sz="1200" b="1" dirty="0" smtClean="0">
                <a:solidFill>
                  <a:schemeClr val="bg1">
                    <a:lumMod val="25000"/>
                  </a:schemeClr>
                </a:solidFill>
              </a:rPr>
              <a:t>brinden  </a:t>
            </a:r>
            <a:r>
              <a:rPr lang="es-MX" sz="1200" b="1" dirty="0">
                <a:solidFill>
                  <a:schemeClr val="bg1">
                    <a:lumMod val="25000"/>
                  </a:schemeClr>
                </a:solidFill>
              </a:rPr>
              <a:t>a los profesores, deberán saber qué están haciendo y cómo lo están haciendo; </a:t>
            </a:r>
            <a:r>
              <a:rPr lang="es-MX" sz="1200" dirty="0">
                <a:solidFill>
                  <a:schemeClr val="bg1">
                    <a:lumMod val="25000"/>
                  </a:schemeClr>
                </a:solidFill>
              </a:rPr>
              <a:t>para que logren  se </a:t>
            </a:r>
            <a:r>
              <a:rPr lang="es-MX" sz="1200" b="1" dirty="0">
                <a:solidFill>
                  <a:schemeClr val="bg1">
                    <a:lumMod val="25000"/>
                  </a:schemeClr>
                </a:solidFill>
              </a:rPr>
              <a:t>implemente en el aula </a:t>
            </a:r>
            <a:r>
              <a:rPr lang="es-MX" sz="1200" dirty="0">
                <a:solidFill>
                  <a:schemeClr val="bg1">
                    <a:lumMod val="25000"/>
                  </a:schemeClr>
                </a:solidFill>
              </a:rPr>
              <a:t>y rindan los frutos planteados.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MX" sz="1200" b="1" i="1" dirty="0"/>
          </a:p>
          <a:p>
            <a:pPr algn="just">
              <a:buFont typeface="Wingdings" panose="05000000000000000000" pitchFamily="2" charset="2"/>
              <a:buChar char="ü"/>
            </a:pPr>
            <a:endParaRPr lang="es-MX" sz="1200" b="1" i="1" dirty="0"/>
          </a:p>
          <a:p>
            <a:pPr algn="just">
              <a:buFont typeface="Wingdings" panose="05000000000000000000" pitchFamily="2" charset="2"/>
              <a:buChar char="ü"/>
            </a:pPr>
            <a:endParaRPr lang="es-MX" sz="1200" dirty="0"/>
          </a:p>
          <a:p>
            <a:pPr algn="just">
              <a:buFont typeface="Wingdings" panose="05000000000000000000" pitchFamily="2" charset="2"/>
              <a:buChar char="ü"/>
            </a:pPr>
            <a:endParaRPr lang="es-MX" sz="1200" dirty="0" smtClean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824386" y="4221088"/>
            <a:ext cx="7524003" cy="363651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 charset="2"/>
              <a:buNone/>
            </a:pPr>
            <a:r>
              <a:rPr lang="es-MX" dirty="0" smtClean="0"/>
              <a:t>.</a:t>
            </a:r>
          </a:p>
          <a:p>
            <a:pPr marL="0" indent="0" algn="just">
              <a:buFont typeface="Wingdings 2" charset="2"/>
              <a:buNone/>
            </a:pPr>
            <a:r>
              <a:rPr lang="es-MX" dirty="0" smtClean="0"/>
              <a:t>                                            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837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98706" y="497387"/>
            <a:ext cx="7524003" cy="970450"/>
          </a:xfrm>
        </p:spPr>
        <p:txBody>
          <a:bodyPr/>
          <a:lstStyle/>
          <a:p>
            <a:pPr algn="just"/>
            <a:r>
              <a:rPr lang="es-MX" sz="2400" dirty="0" smtClean="0"/>
              <a:t>ACCIONES: </a:t>
            </a:r>
            <a:r>
              <a:rPr lang="es-MX" sz="1400" dirty="0" smtClean="0"/>
              <a:t>Las </a:t>
            </a:r>
            <a:r>
              <a:rPr lang="es-MX" sz="1400" dirty="0"/>
              <a:t>acciones que se han planeado para dar respuesta a estas necesidades académicas, después de un análisis cuidadoso de qué debíamos ofrecerles a los profesores y directivos para tener un resultado más eficaz. </a:t>
            </a:r>
            <a:r>
              <a:rPr lang="es-MX" sz="1600" dirty="0"/>
              <a:t/>
            </a:r>
            <a:br>
              <a:rPr lang="es-MX" sz="1600" dirty="0"/>
            </a:br>
            <a:endParaRPr lang="es-MX" sz="1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2348880"/>
            <a:ext cx="7524003" cy="10442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1400" b="1" dirty="0" smtClean="0">
                <a:solidFill>
                  <a:schemeClr val="bg1">
                    <a:lumMod val="25000"/>
                  </a:schemeClr>
                </a:solidFill>
              </a:rPr>
              <a:t>Trabajar con la modalidad del DUA (Diseño Universal para el Aprendizaje (Septiembre y octubre) 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529" y="2222484"/>
            <a:ext cx="1293118" cy="129701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6739" y="3548450"/>
            <a:ext cx="1547654" cy="1338512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449170" y="4006828"/>
            <a:ext cx="75240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b="1" dirty="0">
                <a:solidFill>
                  <a:schemeClr val="bg1">
                    <a:lumMod val="25000"/>
                  </a:schemeClr>
                </a:solidFill>
              </a:rPr>
              <a:t>Trabajar una Lista de cotejo con los elementos básicos que debe contener una planeación (octubre y noviembre)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1398" y="5013176"/>
            <a:ext cx="1489273" cy="1359106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1443343" y="5407806"/>
            <a:ext cx="73448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 </a:t>
            </a:r>
            <a:r>
              <a:rPr lang="es-MX" sz="1400" b="1" dirty="0">
                <a:solidFill>
                  <a:schemeClr val="bg1">
                    <a:lumMod val="25000"/>
                  </a:schemeClr>
                </a:solidFill>
              </a:rPr>
              <a:t>Como llevar a cabo los registros y como hacer un seguimiento y una evaluación (Noviembre y diciembre)</a:t>
            </a:r>
            <a:endParaRPr lang="es-MX" sz="1400" dirty="0">
              <a:solidFill>
                <a:schemeClr val="bg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65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allAtOnce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043608" y="861763"/>
            <a:ext cx="7524003" cy="970450"/>
          </a:xfrm>
        </p:spPr>
        <p:txBody>
          <a:bodyPr/>
          <a:lstStyle/>
          <a:p>
            <a:r>
              <a:rPr lang="es-MX" dirty="0" smtClean="0"/>
              <a:t>REGISTRO , SEGUIMIENTO Y EVALUACIÓN.</a:t>
            </a:r>
            <a:r>
              <a:rPr lang="es-MX" sz="1400" dirty="0" smtClean="0"/>
              <a:t/>
            </a:r>
            <a:br>
              <a:rPr lang="es-MX" sz="1400" dirty="0" smtClean="0"/>
            </a:br>
            <a:r>
              <a:rPr lang="es-MX" sz="1400" dirty="0"/>
              <a:t/>
            </a:r>
            <a:br>
              <a:rPr lang="es-MX" sz="1400" dirty="0"/>
            </a:br>
            <a:endParaRPr lang="es-MX" sz="14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331640" y="1908407"/>
            <a:ext cx="6624736" cy="363651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 charset="2"/>
              <a:buNone/>
            </a:pPr>
            <a:r>
              <a:rPr lang="es-MX" sz="1400" dirty="0" smtClean="0">
                <a:solidFill>
                  <a:schemeClr val="bg1">
                    <a:lumMod val="10000"/>
                  </a:schemeClr>
                </a:solidFill>
              </a:rPr>
              <a:t>Los profesores no tienen la cultura de registrar de manera continua lo que sucede en el aula con el aprendizaje de los alumnos y qué es relevante, por lo tanto, no hay elementos para realizar un seguimiento; si no hay seguimiento no podemos hacer una evaluación. Por lo anterior debemos </a:t>
            </a:r>
            <a:r>
              <a:rPr lang="es-MX" sz="1400" b="1" dirty="0" smtClean="0">
                <a:solidFill>
                  <a:schemeClr val="bg1">
                    <a:lumMod val="10000"/>
                  </a:schemeClr>
                </a:solidFill>
              </a:rPr>
              <a:t>orienta</a:t>
            </a:r>
            <a:r>
              <a:rPr lang="es-MX" sz="1400" b="1" dirty="0" smtClean="0">
                <a:solidFill>
                  <a:schemeClr val="bg1">
                    <a:lumMod val="10000"/>
                  </a:schemeClr>
                </a:solidFill>
              </a:rPr>
              <a:t>r</a:t>
            </a:r>
            <a:r>
              <a:rPr lang="es-MX" sz="1400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es-MX" sz="1400" dirty="0" smtClean="0">
                <a:solidFill>
                  <a:schemeClr val="bg1">
                    <a:lumMod val="10000"/>
                  </a:schemeClr>
                </a:solidFill>
              </a:rPr>
              <a:t>a los profesores de</a:t>
            </a:r>
            <a:r>
              <a:rPr lang="es-MX" sz="1400" b="1" dirty="0" smtClean="0">
                <a:solidFill>
                  <a:schemeClr val="bg1">
                    <a:lumMod val="10000"/>
                  </a:schemeClr>
                </a:solidFill>
              </a:rPr>
              <a:t> como llevar el seguimiento por medio de registros fáciles y prácticos, que les ayuden a guardar la información y les facilite una evaluación fidedigna.                                            </a:t>
            </a:r>
            <a:endParaRPr lang="es-MX" sz="1400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328" y="764704"/>
            <a:ext cx="1307666" cy="158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524003" cy="728130"/>
          </a:xfrm>
        </p:spPr>
        <p:txBody>
          <a:bodyPr/>
          <a:lstStyle/>
          <a:p>
            <a:r>
              <a:rPr lang="es-MX" dirty="0" smtClean="0"/>
              <a:t>EL DUA- LISTA DE COTEJO</a:t>
            </a:r>
            <a:endParaRPr lang="es-MX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2072152" y="5015445"/>
            <a:ext cx="3852875" cy="143521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 charset="2"/>
              <a:buNone/>
            </a:pPr>
            <a:r>
              <a:rPr lang="es-MX" sz="1400" dirty="0" smtClean="0">
                <a:solidFill>
                  <a:schemeClr val="bg1">
                    <a:lumMod val="25000"/>
                  </a:schemeClr>
                </a:solidFill>
              </a:rPr>
              <a:t>Es un instrumento de observación  y verificación que permite la revisión de ciertos indicadores para determinar el logro de aprendizajes.                                </a:t>
            </a:r>
            <a:endParaRPr lang="es-MX" sz="1400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11560" y="-236823"/>
            <a:ext cx="8082483" cy="316535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 charset="2"/>
              <a:buNone/>
            </a:pPr>
            <a:r>
              <a:rPr lang="es-MX" sz="2400" b="1" dirty="0" smtClean="0"/>
              <a:t>¿Cómo llevar el seguimiento continuo de los aprendizajes de los alumnos en el aula? ¿Qué es relevante? </a:t>
            </a:r>
            <a:endParaRPr lang="es-MX" sz="2400" dirty="0" smtClean="0"/>
          </a:p>
        </p:txBody>
      </p:sp>
      <p:sp>
        <p:nvSpPr>
          <p:cNvPr id="8" name="Elipse 7"/>
          <p:cNvSpPr/>
          <p:nvPr/>
        </p:nvSpPr>
        <p:spPr>
          <a:xfrm>
            <a:off x="344212" y="2812616"/>
            <a:ext cx="2880320" cy="1901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/>
              <a:t>El DUA (Diseño Universal para el Aprendizaje):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3286190" y="3246243"/>
            <a:ext cx="5850420" cy="171016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1400" dirty="0" smtClean="0">
                <a:solidFill>
                  <a:schemeClr val="bg1">
                    <a:lumMod val="25000"/>
                  </a:schemeClr>
                </a:solidFill>
              </a:rPr>
              <a:t>En el ámbito escolar significa planear para que todos aprendan desde la diversidad, considerando todas las diferencias, mediante la afectividad, la flexibilidad y las  diferentes alternativas.                                                   </a:t>
            </a:r>
          </a:p>
          <a:p>
            <a:pPr marL="0" indent="0" algn="r">
              <a:buNone/>
            </a:pPr>
            <a:r>
              <a:rPr lang="es-MX" sz="1400" b="1" dirty="0" smtClean="0">
                <a:solidFill>
                  <a:schemeClr val="bg1">
                    <a:lumMod val="25000"/>
                  </a:schemeClr>
                </a:solidFill>
              </a:rPr>
              <a:t>Carmen Alba Pastor         </a:t>
            </a:r>
            <a:endParaRPr lang="es-MX" sz="1400" b="1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6083843" y="4782080"/>
            <a:ext cx="2880320" cy="1901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dirty="0" smtClean="0"/>
              <a:t>Lista de Cotejo</a:t>
            </a:r>
            <a:endParaRPr lang="es-MX" b="1" dirty="0"/>
          </a:p>
        </p:txBody>
      </p:sp>
      <p:sp>
        <p:nvSpPr>
          <p:cNvPr id="10" name="Rectángulo 9"/>
          <p:cNvSpPr/>
          <p:nvPr/>
        </p:nvSpPr>
        <p:spPr>
          <a:xfrm>
            <a:off x="1556457" y="2297385"/>
            <a:ext cx="6192687" cy="311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 smtClean="0">
                <a:solidFill>
                  <a:schemeClr val="accent1"/>
                </a:solidFill>
              </a:rPr>
              <a:t>SIN ELEMENTOS DE SEGUIMIENTO -  NO ES POSIBLE UNA EVALUACIÓN</a:t>
            </a:r>
            <a:endParaRPr lang="es-MX" sz="1400" b="1" dirty="0">
              <a:solidFill>
                <a:schemeClr val="accent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291135" y="2803099"/>
            <a:ext cx="56702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>
                <a:solidFill>
                  <a:schemeClr val="bg1">
                    <a:lumMod val="10000"/>
                  </a:schemeClr>
                </a:solidFill>
              </a:rPr>
              <a:t>El DUA</a:t>
            </a:r>
            <a:r>
              <a:rPr lang="es-MX" sz="1400" dirty="0">
                <a:solidFill>
                  <a:schemeClr val="bg1">
                    <a:lumMod val="10000"/>
                  </a:schemeClr>
                </a:solidFill>
              </a:rPr>
              <a:t>, es la forma de planear secuencias didácticas que lleguen a todos los alumnos considerando </a:t>
            </a:r>
            <a:r>
              <a:rPr lang="es-MX" sz="1400" dirty="0" smtClean="0">
                <a:solidFill>
                  <a:schemeClr val="bg1">
                    <a:lumMod val="10000"/>
                  </a:schemeClr>
                </a:solidFill>
              </a:rPr>
              <a:t>el plan </a:t>
            </a:r>
            <a:r>
              <a:rPr lang="es-MX" sz="1400" dirty="0">
                <a:solidFill>
                  <a:schemeClr val="bg1">
                    <a:lumMod val="10000"/>
                  </a:schemeClr>
                </a:solidFill>
              </a:rPr>
              <a:t>b, el plan c, etc</a:t>
            </a:r>
            <a:r>
              <a:rPr lang="es-MX" sz="1400" dirty="0" smtClean="0">
                <a:solidFill>
                  <a:schemeClr val="bg1">
                    <a:lumMod val="10000"/>
                  </a:schemeClr>
                </a:solidFill>
              </a:rPr>
              <a:t>., </a:t>
            </a:r>
            <a:r>
              <a:rPr lang="es-MX" sz="1400" dirty="0">
                <a:solidFill>
                  <a:schemeClr val="bg1">
                    <a:lumMod val="10000"/>
                  </a:schemeClr>
                </a:solidFill>
              </a:rPr>
              <a:t>hasta lograr que todos aprendan.</a:t>
            </a:r>
          </a:p>
        </p:txBody>
      </p:sp>
    </p:spTree>
    <p:extLst>
      <p:ext uri="{BB962C8B-B14F-4D97-AF65-F5344CB8AC3E}">
        <p14:creationId xmlns:p14="http://schemas.microsoft.com/office/powerpoint/2010/main" val="424369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50514" y="2534256"/>
            <a:ext cx="808248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b="1" dirty="0" smtClean="0">
                <a:solidFill>
                  <a:schemeClr val="accent1"/>
                </a:solidFill>
              </a:rPr>
              <a:t>EL REGISTRO </a:t>
            </a:r>
            <a:r>
              <a:rPr lang="es-MX" sz="1400" b="1" dirty="0" smtClean="0">
                <a:solidFill>
                  <a:schemeClr val="bg1">
                    <a:lumMod val="25000"/>
                  </a:schemeClr>
                </a:solidFill>
              </a:rPr>
              <a:t>es </a:t>
            </a:r>
            <a:r>
              <a:rPr lang="es-MX" sz="1400" b="1" dirty="0">
                <a:solidFill>
                  <a:schemeClr val="bg1">
                    <a:lumMod val="25000"/>
                  </a:schemeClr>
                </a:solidFill>
              </a:rPr>
              <a:t>una anotación de datos o información que no se desea olvidar</a:t>
            </a:r>
            <a:r>
              <a:rPr lang="es-MX" sz="1400" dirty="0">
                <a:solidFill>
                  <a:schemeClr val="bg1">
                    <a:lumMod val="25000"/>
                  </a:schemeClr>
                </a:solidFill>
              </a:rPr>
              <a:t>,  que se hace de </a:t>
            </a:r>
            <a:r>
              <a:rPr lang="es-MX" sz="1400" b="1" dirty="0">
                <a:solidFill>
                  <a:schemeClr val="bg1">
                    <a:lumMod val="25000"/>
                  </a:schemeClr>
                </a:solidFill>
              </a:rPr>
              <a:t>manera sistemática   y sirve para elaborar informes, dar seguimiento y evaluar. </a:t>
            </a:r>
          </a:p>
          <a:p>
            <a:pPr algn="just"/>
            <a:endParaRPr lang="es-MX" dirty="0">
              <a:solidFill>
                <a:schemeClr val="bg1">
                  <a:lumMod val="25000"/>
                </a:schemeClr>
              </a:solidFill>
            </a:endParaRPr>
          </a:p>
          <a:p>
            <a:pPr algn="just"/>
            <a:r>
              <a:rPr lang="es-MX" sz="1400" b="1" dirty="0" smtClean="0">
                <a:solidFill>
                  <a:schemeClr val="accent1"/>
                </a:solidFill>
              </a:rPr>
              <a:t>SEGUIMIENTO </a:t>
            </a:r>
            <a:r>
              <a:rPr lang="es-MX" sz="1400" b="1" dirty="0" smtClean="0">
                <a:solidFill>
                  <a:schemeClr val="bg1">
                    <a:lumMod val="25000"/>
                  </a:schemeClr>
                </a:solidFill>
              </a:rPr>
              <a:t>consiste en establecer </a:t>
            </a:r>
            <a:r>
              <a:rPr lang="es-MX" sz="1400" b="1" dirty="0">
                <a:solidFill>
                  <a:schemeClr val="bg1">
                    <a:lumMod val="25000"/>
                  </a:schemeClr>
                </a:solidFill>
              </a:rPr>
              <a:t>las metas fijadas </a:t>
            </a:r>
            <a:r>
              <a:rPr lang="es-MX" sz="1400" dirty="0">
                <a:solidFill>
                  <a:schemeClr val="bg1">
                    <a:lumMod val="25000"/>
                  </a:schemeClr>
                </a:solidFill>
              </a:rPr>
              <a:t>para el periodo que se estudia. </a:t>
            </a:r>
            <a:r>
              <a:rPr lang="es-MX" sz="1400" b="1" dirty="0">
                <a:solidFill>
                  <a:schemeClr val="bg1">
                    <a:lumMod val="25000"/>
                  </a:schemeClr>
                </a:solidFill>
              </a:rPr>
              <a:t>Informar de los imprevistos ocurridos </a:t>
            </a:r>
            <a:r>
              <a:rPr lang="es-MX" sz="1400" dirty="0">
                <a:solidFill>
                  <a:schemeClr val="bg1">
                    <a:lumMod val="25000"/>
                  </a:schemeClr>
                </a:solidFill>
              </a:rPr>
              <a:t>que</a:t>
            </a:r>
            <a:r>
              <a:rPr lang="es-MX" sz="1400" b="1" dirty="0">
                <a:solidFill>
                  <a:schemeClr val="bg1">
                    <a:lumMod val="25000"/>
                  </a:schemeClr>
                </a:solidFill>
              </a:rPr>
              <a:t> expliquen </a:t>
            </a:r>
            <a:r>
              <a:rPr lang="es-MX" sz="1400" dirty="0">
                <a:solidFill>
                  <a:schemeClr val="bg1">
                    <a:lumMod val="25000"/>
                  </a:schemeClr>
                </a:solidFill>
              </a:rPr>
              <a:t>posibles desviaciones respecto a lo planificado para el periodo. Una herramienta muy útil para el seguimiento de la planificación y evaluar su grado de cumplimiento </a:t>
            </a:r>
            <a:r>
              <a:rPr lang="es-MX" sz="1400" b="1" dirty="0">
                <a:solidFill>
                  <a:schemeClr val="bg1">
                    <a:lumMod val="25000"/>
                  </a:schemeClr>
                </a:solidFill>
              </a:rPr>
              <a:t>son los indicadores de seguimiento.  </a:t>
            </a:r>
          </a:p>
          <a:p>
            <a:pPr algn="just"/>
            <a:endParaRPr lang="es-MX" sz="1400" b="1" dirty="0">
              <a:solidFill>
                <a:schemeClr val="bg1">
                  <a:lumMod val="25000"/>
                </a:schemeClr>
              </a:solidFill>
            </a:endParaRPr>
          </a:p>
          <a:p>
            <a:pPr algn="just"/>
            <a:r>
              <a:rPr lang="es-MX" sz="1400" b="1" dirty="0" smtClean="0">
                <a:solidFill>
                  <a:schemeClr val="accent1"/>
                </a:solidFill>
              </a:rPr>
              <a:t>EVALUACIÓN</a:t>
            </a:r>
            <a:r>
              <a:rPr lang="es-MX" sz="1400" b="1" dirty="0" smtClean="0">
                <a:solidFill>
                  <a:schemeClr val="bg1">
                    <a:lumMod val="25000"/>
                  </a:schemeClr>
                </a:solidFill>
              </a:rPr>
              <a:t> es </a:t>
            </a:r>
            <a:r>
              <a:rPr lang="es-MX" sz="1400" b="1" dirty="0">
                <a:solidFill>
                  <a:schemeClr val="bg1">
                    <a:lumMod val="25000"/>
                  </a:schemeClr>
                </a:solidFill>
              </a:rPr>
              <a:t>un proceso que tiene por objeto determinar en qué medida se han logrado los objetivos previamente establecidos, que supone un juicio de valor sobre la programación propuesta, y que se emite al contrastar esa información con dichos </a:t>
            </a:r>
            <a:r>
              <a:rPr lang="es-MX" sz="1400" b="1" dirty="0" smtClean="0">
                <a:solidFill>
                  <a:schemeClr val="bg1">
                    <a:lumMod val="25000"/>
                  </a:schemeClr>
                </a:solidFill>
              </a:rPr>
              <a:t>objetivos.</a:t>
            </a:r>
          </a:p>
          <a:p>
            <a:pPr algn="just"/>
            <a:endParaRPr lang="es-MX" sz="1400" b="1" dirty="0">
              <a:solidFill>
                <a:schemeClr val="bg1">
                  <a:lumMod val="25000"/>
                </a:schemeClr>
              </a:solidFill>
            </a:endParaRPr>
          </a:p>
          <a:p>
            <a:pPr algn="just"/>
            <a:r>
              <a:rPr lang="es-MX" sz="1400" b="1" dirty="0" smtClean="0">
                <a:solidFill>
                  <a:schemeClr val="accent1"/>
                </a:solidFill>
              </a:rPr>
              <a:t>LISTA DE COTEJO </a:t>
            </a:r>
            <a:r>
              <a:rPr lang="es-MX" sz="1400" dirty="0" smtClean="0">
                <a:solidFill>
                  <a:schemeClr val="bg1">
                    <a:lumMod val="25000"/>
                  </a:schemeClr>
                </a:solidFill>
              </a:rPr>
              <a:t>es </a:t>
            </a:r>
            <a:r>
              <a:rPr lang="es-MX" sz="1400" dirty="0">
                <a:solidFill>
                  <a:schemeClr val="bg1">
                    <a:lumMod val="25000"/>
                  </a:schemeClr>
                </a:solidFill>
              </a:rPr>
              <a:t>el </a:t>
            </a:r>
            <a:r>
              <a:rPr lang="es-MX" sz="1400" b="1" dirty="0">
                <a:solidFill>
                  <a:schemeClr val="bg1">
                    <a:lumMod val="25000"/>
                  </a:schemeClr>
                </a:solidFill>
              </a:rPr>
              <a:t>instrumento</a:t>
            </a:r>
            <a:r>
              <a:rPr lang="es-MX" sz="1400" dirty="0">
                <a:solidFill>
                  <a:schemeClr val="bg1">
                    <a:lumMod val="25000"/>
                  </a:schemeClr>
                </a:solidFill>
              </a:rPr>
              <a:t> con los elementos básicos que debe contener  la planeación didáctica; información de utilidad para los profesores, ya que  contribuirá para que puedan realizar una planeación completa.</a:t>
            </a:r>
          </a:p>
          <a:p>
            <a:pPr algn="just"/>
            <a:endParaRPr lang="es-MX" sz="1400" b="1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55576" y="47667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4000" b="1" dirty="0" smtClean="0">
                <a:solidFill>
                  <a:schemeClr val="bg2"/>
                </a:solidFill>
              </a:rPr>
              <a:t>CONCEPTO</a:t>
            </a:r>
            <a:r>
              <a:rPr lang="es-MX" sz="4000" b="1" dirty="0" smtClean="0"/>
              <a:t>S</a:t>
            </a:r>
            <a:endParaRPr lang="es-MX" sz="4000" b="1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87" y="2470596"/>
            <a:ext cx="580889" cy="53664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27" y="3284984"/>
            <a:ext cx="580889" cy="536649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26" y="4331865"/>
            <a:ext cx="580889" cy="536649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25" y="5378746"/>
            <a:ext cx="580889" cy="53664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256" y="332656"/>
            <a:ext cx="1728192" cy="140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61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30" y="2595314"/>
            <a:ext cx="3800475" cy="230505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7260" y="404664"/>
            <a:ext cx="7524003" cy="970450"/>
          </a:xfrm>
        </p:spPr>
        <p:txBody>
          <a:bodyPr/>
          <a:lstStyle/>
          <a:p>
            <a:r>
              <a:rPr lang="es-MX" dirty="0" smtClean="0"/>
              <a:t>INICIEMOS LOS TRABAJOS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3395" y="3993121"/>
            <a:ext cx="8186939" cy="20162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1400" dirty="0" smtClean="0">
                <a:solidFill>
                  <a:schemeClr val="bg1">
                    <a:lumMod val="25000"/>
                  </a:schemeClr>
                </a:solidFill>
              </a:rPr>
              <a:t>Continuaremos con los maestros de todas las asignaturas de las tres escuelas públicas.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267260" y="2233753"/>
            <a:ext cx="648925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>
                <a:solidFill>
                  <a:schemeClr val="bg1">
                    <a:lumMod val="25000"/>
                  </a:schemeClr>
                </a:solidFill>
              </a:rPr>
              <a:t>Iniciamos trabajando el </a:t>
            </a:r>
            <a:r>
              <a:rPr lang="es-MX" sz="1400" b="1" dirty="0">
                <a:solidFill>
                  <a:schemeClr val="accent1"/>
                </a:solidFill>
              </a:rPr>
              <a:t>DUA</a:t>
            </a:r>
            <a:r>
              <a:rPr lang="es-MX" sz="1400" dirty="0">
                <a:solidFill>
                  <a:schemeClr val="accent1"/>
                </a:solidFill>
              </a:rPr>
              <a:t> (</a:t>
            </a:r>
            <a:r>
              <a:rPr lang="es-MX" sz="1400" b="1" dirty="0">
                <a:solidFill>
                  <a:schemeClr val="accent1"/>
                </a:solidFill>
              </a:rPr>
              <a:t>Diseño Universal para el Aprendizaje</a:t>
            </a:r>
            <a:r>
              <a:rPr lang="es-MX" sz="1400" dirty="0">
                <a:solidFill>
                  <a:schemeClr val="bg1">
                    <a:lumMod val="25000"/>
                  </a:schemeClr>
                </a:solidFill>
              </a:rPr>
              <a:t>), con los profesores de la asignatura de Tecnología de las tres escuelas públicas.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052691" y="2972417"/>
            <a:ext cx="34076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b="1" dirty="0" smtClean="0">
                <a:solidFill>
                  <a:schemeClr val="accent1"/>
                </a:solidFill>
              </a:rPr>
              <a:t>FINALIDAD:</a:t>
            </a:r>
          </a:p>
          <a:p>
            <a:pPr algn="just"/>
            <a:r>
              <a:rPr lang="es-MX" sz="1200" b="1" dirty="0" smtClean="0">
                <a:solidFill>
                  <a:schemeClr val="bg1">
                    <a:lumMod val="25000"/>
                  </a:schemeClr>
                </a:solidFill>
              </a:rPr>
              <a:t>Que </a:t>
            </a:r>
            <a:r>
              <a:rPr lang="es-MX" sz="1200" b="1" dirty="0">
                <a:solidFill>
                  <a:schemeClr val="bg1">
                    <a:lumMod val="25000"/>
                  </a:schemeClr>
                </a:solidFill>
              </a:rPr>
              <a:t>todos los profesores de las Escuelas Secundarias públicas, cuenten con la información sobre la modalidad del DUA, la implementen y se obtengan los beneficios del mismo en los aprendizajes de los alumnos de acuerdo a una planeación didáctica para todos.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269334" y="5188415"/>
            <a:ext cx="86972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b="1" dirty="0">
                <a:solidFill>
                  <a:schemeClr val="accent1"/>
                </a:solidFill>
              </a:rPr>
              <a:t>Responsables de la implementación:</a:t>
            </a:r>
          </a:p>
          <a:p>
            <a:pPr algn="just"/>
            <a:r>
              <a:rPr lang="es-MX" sz="1400" dirty="0">
                <a:solidFill>
                  <a:schemeClr val="bg1">
                    <a:lumMod val="25000"/>
                  </a:schemeClr>
                </a:solidFill>
              </a:rPr>
              <a:t>En las escuelas deben ser los Coordinadores Académicos , Directivos, ATP´S y Supervisores los responsables  de que los profesores trabajen en las aulas con </a:t>
            </a:r>
            <a:r>
              <a:rPr lang="es-MX" sz="1400" b="1" dirty="0">
                <a:solidFill>
                  <a:schemeClr val="bg1">
                    <a:lumMod val="25000"/>
                  </a:schemeClr>
                </a:solidFill>
              </a:rPr>
              <a:t>esta modalidad </a:t>
            </a:r>
            <a:r>
              <a:rPr lang="es-MX" sz="1400" dirty="0">
                <a:solidFill>
                  <a:schemeClr val="bg1">
                    <a:lumMod val="25000"/>
                  </a:schemeClr>
                </a:solidFill>
              </a:rPr>
              <a:t>considerando </a:t>
            </a:r>
            <a:r>
              <a:rPr lang="es-MX" sz="1400" b="1" dirty="0">
                <a:solidFill>
                  <a:schemeClr val="bg1">
                    <a:lumMod val="25000"/>
                  </a:schemeClr>
                </a:solidFill>
              </a:rPr>
              <a:t>todas las alternativas </a:t>
            </a:r>
            <a:r>
              <a:rPr lang="es-MX" sz="1400" dirty="0">
                <a:solidFill>
                  <a:schemeClr val="bg1">
                    <a:lumMod val="25000"/>
                  </a:schemeClr>
                </a:solidFill>
              </a:rPr>
              <a:t>para que </a:t>
            </a:r>
            <a:r>
              <a:rPr lang="es-MX" sz="1400" b="1" dirty="0">
                <a:solidFill>
                  <a:schemeClr val="bg1">
                    <a:lumMod val="25000"/>
                  </a:schemeClr>
                </a:solidFill>
              </a:rPr>
              <a:t>los alumnos aprendan, </a:t>
            </a:r>
            <a:r>
              <a:rPr lang="es-MX" sz="1400" dirty="0">
                <a:solidFill>
                  <a:schemeClr val="bg1">
                    <a:lumMod val="25000"/>
                  </a:schemeClr>
                </a:solidFill>
              </a:rPr>
              <a:t>sea cual sea su dificultad.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267260" y="6163752"/>
            <a:ext cx="86930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>
                <a:solidFill>
                  <a:schemeClr val="bg1">
                    <a:lumMod val="25000"/>
                  </a:schemeClr>
                </a:solidFill>
              </a:rPr>
              <a:t>De igual manera los ATP´S trabajarán el documento denominado  </a:t>
            </a:r>
            <a:r>
              <a:rPr lang="es-MX" sz="1400" b="1" dirty="0">
                <a:solidFill>
                  <a:schemeClr val="bg1">
                    <a:lumMod val="25000"/>
                  </a:schemeClr>
                </a:solidFill>
              </a:rPr>
              <a:t>Lista de cotejo</a:t>
            </a:r>
            <a:r>
              <a:rPr lang="es-MX" sz="1400" dirty="0">
                <a:solidFill>
                  <a:schemeClr val="bg1">
                    <a:lumMod val="25000"/>
                  </a:schemeClr>
                </a:solidFill>
              </a:rPr>
              <a:t> con todos los maestros de las escuelas públicas en la modalidad de taller, para que los profesores tengan claro cuales son  los </a:t>
            </a:r>
            <a:r>
              <a:rPr lang="es-MX" sz="1400" b="1" dirty="0">
                <a:solidFill>
                  <a:schemeClr val="bg1">
                    <a:lumMod val="25000"/>
                  </a:schemeClr>
                </a:solidFill>
              </a:rPr>
              <a:t>elementos  y las orientaciones </a:t>
            </a:r>
            <a:r>
              <a:rPr lang="es-MX" sz="1400" dirty="0">
                <a:solidFill>
                  <a:schemeClr val="bg1">
                    <a:lumMod val="25000"/>
                  </a:schemeClr>
                </a:solidFill>
              </a:rPr>
              <a:t>que una planeación debe de contener.</a:t>
            </a:r>
          </a:p>
        </p:txBody>
      </p:sp>
    </p:spTree>
    <p:extLst>
      <p:ext uri="{BB962C8B-B14F-4D97-AF65-F5344CB8AC3E}">
        <p14:creationId xmlns:p14="http://schemas.microsoft.com/office/powerpoint/2010/main" val="218546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222287"/>
            <a:ext cx="8352927" cy="363651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s-MX" b="1" dirty="0" smtClean="0">
              <a:solidFill>
                <a:schemeClr val="bg1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b="1" dirty="0" smtClean="0">
                <a:solidFill>
                  <a:schemeClr val="bg1">
                    <a:lumMod val="25000"/>
                  </a:schemeClr>
                </a:solidFill>
              </a:rPr>
              <a:t>El registro, el seguimiento y la evaluación  es una actividad contundente </a:t>
            </a:r>
            <a:r>
              <a:rPr lang="es-MX" dirty="0" smtClean="0">
                <a:solidFill>
                  <a:schemeClr val="bg1">
                    <a:lumMod val="25000"/>
                  </a:schemeClr>
                </a:solidFill>
              </a:rPr>
              <a:t>para el trabajo de los maestros  que viene a completar y a dar </a:t>
            </a:r>
            <a:r>
              <a:rPr lang="es-MX" b="1" dirty="0" smtClean="0">
                <a:solidFill>
                  <a:schemeClr val="bg1">
                    <a:lumMod val="25000"/>
                  </a:schemeClr>
                </a:solidFill>
              </a:rPr>
              <a:t>congruencia al DUA y a la Lista de cotejo</a:t>
            </a:r>
            <a:r>
              <a:rPr lang="es-MX" dirty="0" smtClean="0">
                <a:solidFill>
                  <a:schemeClr val="bg1">
                    <a:lumMod val="2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es-MX" dirty="0" smtClean="0">
              <a:solidFill>
                <a:schemeClr val="bg1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dirty="0">
              <a:solidFill>
                <a:schemeClr val="bg1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MX" dirty="0">
              <a:solidFill>
                <a:schemeClr val="bg1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1600" dirty="0" smtClean="0">
                <a:solidFill>
                  <a:schemeClr val="bg1">
                    <a:lumMod val="25000"/>
                  </a:schemeClr>
                </a:solidFill>
              </a:rPr>
              <a:t>EL REGISTRO:  </a:t>
            </a:r>
            <a:r>
              <a:rPr lang="es-MX" sz="1600" b="1" dirty="0" smtClean="0">
                <a:solidFill>
                  <a:schemeClr val="bg1">
                    <a:lumMod val="25000"/>
                  </a:schemeClr>
                </a:solidFill>
              </a:rPr>
              <a:t>¿Para Qué y para quienes planear?</a:t>
            </a:r>
          </a:p>
          <a:p>
            <a:pPr marL="0" indent="0" algn="just">
              <a:buNone/>
            </a:pPr>
            <a:r>
              <a:rPr lang="es-MX" sz="1600" dirty="0" smtClean="0">
                <a:solidFill>
                  <a:schemeClr val="bg1">
                    <a:lumMod val="25000"/>
                  </a:schemeClr>
                </a:solidFill>
              </a:rPr>
              <a:t>EL SEGUIMIENTO: </a:t>
            </a:r>
            <a:r>
              <a:rPr lang="es-MX" sz="1600" b="1" dirty="0" smtClean="0">
                <a:solidFill>
                  <a:schemeClr val="bg1">
                    <a:lumMod val="25000"/>
                  </a:schemeClr>
                </a:solidFill>
              </a:rPr>
              <a:t>¿Cómo debemos de planear?</a:t>
            </a:r>
          </a:p>
          <a:p>
            <a:pPr marL="0" indent="0" algn="just">
              <a:buNone/>
            </a:pPr>
            <a:r>
              <a:rPr lang="es-MX" sz="1600" dirty="0" smtClean="0">
                <a:solidFill>
                  <a:schemeClr val="bg1">
                    <a:lumMod val="25000"/>
                  </a:schemeClr>
                </a:solidFill>
              </a:rPr>
              <a:t>LA EVALUACIÓN: </a:t>
            </a:r>
            <a:r>
              <a:rPr lang="es-MX" sz="1600" b="1" dirty="0" smtClean="0">
                <a:solidFill>
                  <a:schemeClr val="bg1">
                    <a:lumMod val="25000"/>
                  </a:schemeClr>
                </a:solidFill>
              </a:rPr>
              <a:t>¿Cómo hacer una evaluación real de todo el trabajo realizado?</a:t>
            </a:r>
          </a:p>
          <a:p>
            <a:pPr marL="0" indent="0" algn="just">
              <a:buNone/>
            </a:pPr>
            <a:endParaRPr lang="es-MX" dirty="0" smtClean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316927" cy="970450"/>
          </a:xfrm>
        </p:spPr>
        <p:txBody>
          <a:bodyPr/>
          <a:lstStyle/>
          <a:p>
            <a:r>
              <a:rPr lang="es-MX" dirty="0" smtClean="0"/>
              <a:t>¿Para qué nos sirve el registro, el seguimiento y la </a:t>
            </a:r>
            <a:r>
              <a:rPr lang="es-MX" dirty="0"/>
              <a:t>e</a:t>
            </a:r>
            <a:r>
              <a:rPr lang="es-MX" dirty="0" smtClean="0"/>
              <a:t>valuación?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4910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Personalizado 6">
      <a:dk1>
        <a:srgbClr val="D0D0D0"/>
      </a:dk1>
      <a:lt1>
        <a:sysClr val="window" lastClr="FFFFFF"/>
      </a:lt1>
      <a:dk2>
        <a:srgbClr val="FFFFFF"/>
      </a:dk2>
      <a:lt2>
        <a:srgbClr val="FFFFFF"/>
      </a:lt2>
      <a:accent1>
        <a:srgbClr val="0070C0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981</TotalTime>
  <Words>1418</Words>
  <Application>Microsoft Office PowerPoint</Application>
  <PresentationFormat>Presentación en pantalla (4:3)</PresentationFormat>
  <Paragraphs>74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Gungsuh</vt:lpstr>
      <vt:lpstr>Calibri</vt:lpstr>
      <vt:lpstr>Century Gothic</vt:lpstr>
      <vt:lpstr>Courier New</vt:lpstr>
      <vt:lpstr>Trebuchet MS</vt:lpstr>
      <vt:lpstr>Wingdings</vt:lpstr>
      <vt:lpstr>Wingdings 2</vt:lpstr>
      <vt:lpstr>Citable</vt:lpstr>
      <vt:lpstr> </vt:lpstr>
      <vt:lpstr>Presentación</vt:lpstr>
      <vt:lpstr>JUSTIFICACIÓN</vt:lpstr>
      <vt:lpstr>ACCIONES: Las acciones que se han planeado para dar respuesta a estas necesidades académicas, después de un análisis cuidadoso de qué debíamos ofrecerles a los profesores y directivos para tener un resultado más eficaz.  </vt:lpstr>
      <vt:lpstr>REGISTRO , SEGUIMIENTO Y EVALUACIÓN.  </vt:lpstr>
      <vt:lpstr>EL DUA- LISTA DE COTEJO</vt:lpstr>
      <vt:lpstr>Presentación de PowerPoint</vt:lpstr>
      <vt:lpstr>INICIEMOS LOS TRABAJOS</vt:lpstr>
      <vt:lpstr>¿Para qué nos sirve el registro, el seguimiento y la evaluación?</vt:lpstr>
      <vt:lpstr>Liderazgo Académico</vt:lpstr>
      <vt:lpstr>Acciones, seguimiento, evaluación.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Profra. Dora Maria</dc:creator>
  <cp:lastModifiedBy>Gabriela</cp:lastModifiedBy>
  <cp:revision>181</cp:revision>
  <dcterms:created xsi:type="dcterms:W3CDTF">2019-10-09T16:37:19Z</dcterms:created>
  <dcterms:modified xsi:type="dcterms:W3CDTF">2019-12-20T18:06:48Z</dcterms:modified>
</cp:coreProperties>
</file>